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57" r:id="rId4"/>
    <p:sldId id="259" r:id="rId5"/>
    <p:sldId id="271" r:id="rId6"/>
    <p:sldId id="263" r:id="rId7"/>
    <p:sldId id="275" r:id="rId8"/>
    <p:sldId id="272" r:id="rId9"/>
    <p:sldId id="274" r:id="rId10"/>
    <p:sldId id="261" r:id="rId11"/>
    <p:sldId id="260" r:id="rId12"/>
    <p:sldId id="264" r:id="rId13"/>
    <p:sldId id="262" r:id="rId14"/>
    <p:sldId id="266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lcome" initials="W" lastIdx="1" clrIdx="0">
    <p:extLst>
      <p:ext uri="{19B8F6BF-5375-455C-9EA6-DF929625EA0E}">
        <p15:presenceInfo xmlns="" xmlns:p15="http://schemas.microsoft.com/office/powerpoint/2012/main" userId="Welcom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6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31T12:15:10.128" idx="1">
    <p:pos x="10" y="10"/>
    <p:text/>
    <p:extLst>
      <p:ext uri="{C676402C-5697-4E1C-873F-D02D1690AC5C}">
        <p15:threadingInfo xmlns="" xmlns:p15="http://schemas.microsoft.com/office/powerpoint/2012/main" timeZoneBias="-33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2D0B92-D9BC-44CF-9A70-046746E81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16DA6F1-5606-4ECE-983A-C88C488F5F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74151F-219B-477B-92B5-516CF6614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1076C-6984-4B8B-BD2F-C14B70751F57}" type="datetimeFigureOut">
              <a:rPr lang="en-IN" smtClean="0"/>
              <a:pPr/>
              <a:t>13-08-2019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39A1E7-819B-48E5-970D-608A2758E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7FE2B1-1D05-4093-9CD5-89B69276A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E600-CACB-4F01-9032-4D5CC0D4FF2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73100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115CE7-BEF0-44E7-A894-04E841075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E51A0E7-9E9B-41C9-85A1-F6DED5B4D2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76ED66-1D8E-4AA1-A6D4-10CE919D6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1076C-6984-4B8B-BD2F-C14B70751F57}" type="datetimeFigureOut">
              <a:rPr lang="en-IN" smtClean="0"/>
              <a:pPr/>
              <a:t>13-08-2019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AF0E50-5783-4F65-8FEE-7A283A3FF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F4EBDA-40BA-4076-B21D-C6A50663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E600-CACB-4F01-9032-4D5CC0D4FF2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759609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2CFCB63-B667-4802-9E91-E2E3C54B73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1D9CA82-35EC-42F6-B1F6-9BB081726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72B0FCE-F2F8-4881-831D-F3168EA91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1076C-6984-4B8B-BD2F-C14B70751F57}" type="datetimeFigureOut">
              <a:rPr lang="en-IN" smtClean="0"/>
              <a:pPr/>
              <a:t>13-08-2019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B02ACF-DA97-4D94-A8D7-32F3357B5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839A05-317E-4A4B-B5A9-F8B4D8ABA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E600-CACB-4F01-9032-4D5CC0D4FF2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753839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9D4649-0868-4B70-BBD9-2D160C84E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F139586-8A34-4D28-81A7-1E91DFE48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405B0E-E370-457E-8444-A87887926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1076C-6984-4B8B-BD2F-C14B70751F57}" type="datetimeFigureOut">
              <a:rPr lang="en-IN" smtClean="0"/>
              <a:pPr/>
              <a:t>13-08-2019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F5DFC4-CA4B-4BC1-B25D-01A4EF4AE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20E23CC-B916-4A15-8EA1-CD7E46556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E600-CACB-4F01-9032-4D5CC0D4FF2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262212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0D4730-0520-47AC-8DFF-357B0FE73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3F16F18-ECF2-4AA7-877A-12BF4D49C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C2E6AD-4FAC-406A-B2B1-FDE805C34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1076C-6984-4B8B-BD2F-C14B70751F57}" type="datetimeFigureOut">
              <a:rPr lang="en-IN" smtClean="0"/>
              <a:pPr/>
              <a:t>13-08-2019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CEE17C-B68D-430D-B11F-5118E1EC1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54BB1F-FACF-4FE0-928E-A91AE6438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E600-CACB-4F01-9032-4D5CC0D4FF2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393258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F66D21-6471-4B98-84C8-F6BA3A59F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657E653-5202-4E76-BFC5-92B7A51AD7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105F07E-529D-463F-987B-B19A42969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2949F45-5EBF-4335-93B8-410920763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1076C-6984-4B8B-BD2F-C14B70751F57}" type="datetimeFigureOut">
              <a:rPr lang="en-IN" smtClean="0"/>
              <a:pPr/>
              <a:t>13-08-2019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BA99DED-20EF-4249-920D-5EFEB024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BCB9ED2-D073-4AC2-B3C1-FCF319A03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E600-CACB-4F01-9032-4D5CC0D4FF2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586823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C32328-B972-45D8-AC9B-C7CB30C5E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8C5A698-7972-4EDB-99C6-4D26D69E3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BCC1CF4-C9B9-41EC-A092-2BDF0AA972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D1B3287-6A7E-4610-B38A-B29DEB26C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EA52093-6A8A-4267-B43F-9FE8FD31CE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7F99BE2-869B-463D-86FA-8EF32547E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1076C-6984-4B8B-BD2F-C14B70751F57}" type="datetimeFigureOut">
              <a:rPr lang="en-IN" smtClean="0"/>
              <a:pPr/>
              <a:t>13-08-2019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E0DE5FF-048C-45EE-AAF3-D3E1E513D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49BE422-947C-420E-9C83-681592FF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E600-CACB-4F01-9032-4D5CC0D4FF2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111567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7A3F09-76DF-4CC5-9FE3-97656843E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DC01946-97F0-443A-99D9-E0A8015B5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1076C-6984-4B8B-BD2F-C14B70751F57}" type="datetimeFigureOut">
              <a:rPr lang="en-IN" smtClean="0"/>
              <a:pPr/>
              <a:t>13-08-2019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4DA335A-45B5-4EEF-9A19-B9F559664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2351C8B-F915-45DF-AE78-9A4274F94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E600-CACB-4F01-9032-4D5CC0D4FF2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744620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530D720-A956-4F4B-B34F-4ABE6650B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1076C-6984-4B8B-BD2F-C14B70751F57}" type="datetimeFigureOut">
              <a:rPr lang="en-IN" smtClean="0"/>
              <a:pPr/>
              <a:t>13-08-2019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1BD69CA-8683-442D-A4A0-665C308B0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7E8531E-F28D-4C59-86CD-A9D7C78C9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E600-CACB-4F01-9032-4D5CC0D4FF2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709694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22B18F-0D92-4B88-A628-B5EE7326A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94CC19B-2D02-4EF2-8824-4F8CEEDC7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03825EB-B3B8-49CE-B734-63C2417625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4BCBB50-5C64-42B8-AF72-CD27F9807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1076C-6984-4B8B-BD2F-C14B70751F57}" type="datetimeFigureOut">
              <a:rPr lang="en-IN" smtClean="0"/>
              <a:pPr/>
              <a:t>13-08-2019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FFB248E-D77F-4BBB-AD5B-15364E424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3F9E2D7-4B11-41CB-8505-49CF932D7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E600-CACB-4F01-9032-4D5CC0D4FF2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119015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774554-FED3-45AA-A3E6-864CDF00B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0D713D0-F61C-4BA9-9ECA-D85830AB18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EF0B599-E7B6-4F71-90A4-F966C2E08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C1FFDC5-DFDD-4A0F-A767-AA3A0B5DA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1076C-6984-4B8B-BD2F-C14B70751F57}" type="datetimeFigureOut">
              <a:rPr lang="en-IN" smtClean="0"/>
              <a:pPr/>
              <a:t>13-08-2019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06A887-FB52-47DA-A96C-A3A91517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3F909EB-28D8-475C-835F-1D2CED4A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E600-CACB-4F01-9032-4D5CC0D4FF2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04308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FCF9FD7-D54A-462B-97F6-F5C3FACB4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E20032-1F98-4ED7-96C6-151AABA67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847732-4C97-4469-ABF4-CC78B12D5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1076C-6984-4B8B-BD2F-C14B70751F57}" type="datetimeFigureOut">
              <a:rPr lang="en-IN" smtClean="0"/>
              <a:pPr/>
              <a:t>13-08-2019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C402DB-450C-4A7C-AE1A-F9973A97F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C6A9810-E041-4ECE-9289-B8F055D62B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7E600-CACB-4F01-9032-4D5CC0D4FF2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84571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2.jpg">
            <a:extLst>
              <a:ext uri="{FF2B5EF4-FFF2-40B4-BE49-F238E27FC236}">
                <a16:creationId xmlns="" xmlns:a16="http://schemas.microsoft.com/office/drawing/2014/main" id="{ECB3E3D5-07AE-4979-9FDB-FE5BCEACF53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474027-43E9-4FD0-8DA7-411D3D715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8104"/>
            <a:ext cx="7202658" cy="1525441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/>
              <a:t>NATIONAL LEVEL WORKSHOP ON </a:t>
            </a:r>
            <a:br>
              <a:rPr lang="en-IN" sz="3200" b="1" dirty="0"/>
            </a:br>
            <a:r>
              <a:rPr lang="en-IN" sz="3200" b="1" dirty="0"/>
              <a:t>ADVANCED RESEARCH STUDIES IN LIFE SCIENCE – GAPS AND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3719BCF-899D-4FE5-A40D-4DE8B3BBF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451" y="1983545"/>
            <a:ext cx="6955303" cy="226665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IN" sz="2300" dirty="0"/>
          </a:p>
          <a:p>
            <a:pPr marL="0" indent="0">
              <a:buNone/>
            </a:pPr>
            <a:endParaRPr lang="en-IN" sz="2300" dirty="0"/>
          </a:p>
          <a:p>
            <a:pPr marL="0" indent="0">
              <a:buNone/>
            </a:pPr>
            <a:endParaRPr lang="en-IN" sz="2300" dirty="0"/>
          </a:p>
          <a:p>
            <a:pPr marL="0" indent="0" algn="ctr">
              <a:buNone/>
            </a:pPr>
            <a:endParaRPr lang="en-IN" sz="2300" dirty="0"/>
          </a:p>
          <a:p>
            <a:pPr marL="0" indent="0" algn="ctr">
              <a:buNone/>
            </a:pPr>
            <a:endParaRPr lang="en-IN" sz="2300" dirty="0"/>
          </a:p>
          <a:p>
            <a:pPr marL="0" indent="0" algn="ctr">
              <a:buNone/>
            </a:pPr>
            <a:endParaRPr lang="en-IN" sz="2300" dirty="0"/>
          </a:p>
          <a:p>
            <a:pPr marL="0" indent="0" algn="ctr">
              <a:buNone/>
            </a:pPr>
            <a:endParaRPr lang="en-IN" sz="2300" dirty="0"/>
          </a:p>
          <a:p>
            <a:pPr marL="0" indent="0" algn="ctr">
              <a:buNone/>
            </a:pPr>
            <a:endParaRPr lang="en-IN" dirty="0"/>
          </a:p>
          <a:p>
            <a:pPr marL="0" indent="0" algn="ctr">
              <a:buNone/>
            </a:pPr>
            <a:r>
              <a:rPr lang="en-IN" sz="7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ORGANIZED BY</a:t>
            </a:r>
          </a:p>
          <a:p>
            <a:pPr marL="0" indent="0" algn="ctr">
              <a:buNone/>
            </a:pPr>
            <a:r>
              <a:rPr lang="en-IN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DR. N. EZHILARASI</a:t>
            </a:r>
          </a:p>
          <a:p>
            <a:pPr marL="0" indent="0" algn="ctr">
              <a:buNone/>
            </a:pPr>
            <a:r>
              <a:rPr lang="en-IN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ASSISTANT PROFESSOR </a:t>
            </a:r>
          </a:p>
          <a:p>
            <a:pPr marL="0" indent="0" algn="ctr">
              <a:buNone/>
            </a:pPr>
            <a:r>
              <a:rPr lang="en-IN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PG AND RESEARCH DEPARTMENT OF ZOOLOGY</a:t>
            </a:r>
          </a:p>
          <a:p>
            <a:pPr marL="0" indent="0" algn="ctr">
              <a:buNone/>
            </a:pPr>
            <a:r>
              <a:rPr lang="en-IN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GOVERNMENT ARTS COLLEGE</a:t>
            </a:r>
          </a:p>
          <a:p>
            <a:pPr marL="0" indent="0" algn="ctr">
              <a:buNone/>
            </a:pPr>
            <a:r>
              <a:rPr lang="en-IN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COIMBATORE</a:t>
            </a:r>
          </a:p>
        </p:txBody>
      </p:sp>
    </p:spTree>
    <p:extLst>
      <p:ext uri="{BB962C8B-B14F-4D97-AF65-F5344CB8AC3E}">
        <p14:creationId xmlns:p14="http://schemas.microsoft.com/office/powerpoint/2010/main" xmlns="" val="1984773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DFDEB1A-EFAA-4947-A558-AAC171597E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119" y="674789"/>
            <a:ext cx="7808196" cy="61515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42CC88-47B7-4B67-8589-490C765E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480" y="168813"/>
            <a:ext cx="5604803" cy="351692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IN" sz="2800" b="1" dirty="0">
                <a:solidFill>
                  <a:srgbClr val="00FF00"/>
                </a:solidFill>
              </a:rPr>
              <a:t>PRESEIDENCIAL ADDRES BY PRINCIPAL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F9B9FA4D-CE1F-4D75-B37A-B77E32CFE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846778" y="1790325"/>
            <a:ext cx="6183210" cy="3952140"/>
          </a:xfrm>
        </p:spPr>
      </p:pic>
    </p:spTree>
    <p:extLst>
      <p:ext uri="{BB962C8B-B14F-4D97-AF65-F5344CB8AC3E}">
        <p14:creationId xmlns:p14="http://schemas.microsoft.com/office/powerpoint/2010/main" xmlns="" val="761219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3D057F-1582-453F-BBDB-F8EAD2EF6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923" y="1100412"/>
            <a:ext cx="3601329" cy="701774"/>
          </a:xfrm>
        </p:spPr>
        <p:txBody>
          <a:bodyPr>
            <a:normAutofit fontScale="90000"/>
          </a:bodyPr>
          <a:lstStyle/>
          <a:p>
            <a:r>
              <a:rPr lang="en-IN" sz="2400" b="1" dirty="0"/>
              <a:t>MASTER OF CEREMONY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45B437BF-F00F-4D7E-A54D-E649B6D0F5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2498" y="0"/>
            <a:ext cx="6269502" cy="4164073"/>
          </a:xfrm>
        </p:spPr>
      </p:pic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B0A9C60F-45B0-443E-ACDD-7D6258A53F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677" y="2902598"/>
            <a:ext cx="5955323" cy="39554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3EA0D51-99A0-450D-A438-554658788FC8}"/>
              </a:ext>
            </a:extLst>
          </p:cNvPr>
          <p:cNvSpPr txBox="1"/>
          <p:nvPr/>
        </p:nvSpPr>
        <p:spPr>
          <a:xfrm>
            <a:off x="7906042" y="5049371"/>
            <a:ext cx="271506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400" smtClean="0"/>
              <a:t>AUDIENCE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xmlns="" val="1575975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41B892-B86D-45D5-B980-AB500E2D9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6049" y="781220"/>
            <a:ext cx="4578922" cy="1222963"/>
          </a:xfrm>
        </p:spPr>
        <p:txBody>
          <a:bodyPr>
            <a:normAutofit fontScale="90000"/>
          </a:bodyPr>
          <a:lstStyle/>
          <a:p>
            <a:r>
              <a:rPr lang="en-US" sz="3100" b="1" dirty="0"/>
              <a:t>Gaps and Scope in Environmental issues</a:t>
            </a:r>
            <a:r>
              <a:rPr lang="en-IN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IN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93724A4-D260-4DAA-B7A1-C582B369AB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460073" cy="42906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45EA9F-887A-459C-A4E3-9B3A6C5E7F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0224" y="2785402"/>
            <a:ext cx="6131775" cy="40725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2D04143-DE20-4C97-8801-30A132CA93D1}"/>
              </a:ext>
            </a:extLst>
          </p:cNvPr>
          <p:cNvSpPr/>
          <p:nvPr/>
        </p:nvSpPr>
        <p:spPr>
          <a:xfrm>
            <a:off x="827537" y="4910651"/>
            <a:ext cx="4702405" cy="779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b="1" dirty="0"/>
              <a:t>Mr. K. </a:t>
            </a:r>
            <a:r>
              <a:rPr lang="en-US" sz="2000" b="1" dirty="0" err="1"/>
              <a:t>Kalidasan</a:t>
            </a:r>
            <a:r>
              <a:rPr lang="en-US" sz="2000" b="1" dirty="0"/>
              <a:t>, President,</a:t>
            </a:r>
            <a:endParaRPr lang="en-IN" sz="2000" b="1" dirty="0"/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b="1" dirty="0"/>
              <a:t>OSAI, Coimbatore. </a:t>
            </a:r>
            <a:endParaRPr lang="en-IN" sz="2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264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D8CCAD-4595-4FFD-B9AD-CECBDA91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788" y="287667"/>
            <a:ext cx="8098897" cy="1006562"/>
          </a:xfrm>
        </p:spPr>
        <p:txBody>
          <a:bodyPr>
            <a:normAutofit fontScale="90000"/>
          </a:bodyPr>
          <a:lstStyle/>
          <a:p>
            <a:r>
              <a:rPr lang="en-US" dirty="0"/>
              <a:t>Gaps and Scope in conservation issues</a:t>
            </a:r>
            <a:r>
              <a:rPr lang="en-IN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IN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="" xmlns:a16="http://schemas.microsoft.com/office/drawing/2014/main" id="{EAAEB4E9-7411-47A0-BCC2-8B19D9A79D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0274" y="1114594"/>
            <a:ext cx="6551452" cy="43513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08CC369-CFEA-41CB-B5E4-D5516B80A0A5}"/>
              </a:ext>
            </a:extLst>
          </p:cNvPr>
          <p:cNvSpPr/>
          <p:nvPr/>
        </p:nvSpPr>
        <p:spPr>
          <a:xfrm>
            <a:off x="3418448" y="5923527"/>
            <a:ext cx="59532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Mr. A. Ajay Desai, Elephant Scientist, WWF, New Delhi</a:t>
            </a:r>
            <a:endParaRPr lang="en-IN" sz="2000" b="1" dirty="0"/>
          </a:p>
        </p:txBody>
      </p:sp>
    </p:spTree>
    <p:extLst>
      <p:ext uri="{BB962C8B-B14F-4D97-AF65-F5344CB8AC3E}">
        <p14:creationId xmlns:p14="http://schemas.microsoft.com/office/powerpoint/2010/main" xmlns="" val="14664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43FE509-B0D8-4F36-A5D2-B3F958172C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246055" cy="4148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951C1AD-7E93-4B5F-AB87-736916232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5944" y="2709500"/>
            <a:ext cx="6246056" cy="414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7C12AE5-D8C4-44A1-B8B3-EE4F6000BEBC}"/>
              </a:ext>
            </a:extLst>
          </p:cNvPr>
          <p:cNvSpPr txBox="1"/>
          <p:nvPr/>
        </p:nvSpPr>
        <p:spPr>
          <a:xfrm>
            <a:off x="6794695" y="829994"/>
            <a:ext cx="4628271" cy="779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b="1" dirty="0"/>
              <a:t>An introduction to Birds and Gaps &amp; opportunities in Ornithology</a:t>
            </a:r>
            <a:endParaRPr lang="en-IN" sz="2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2304CE1-5796-4C5A-89F3-81683EC91516}"/>
              </a:ext>
            </a:extLst>
          </p:cNvPr>
          <p:cNvSpPr txBox="1"/>
          <p:nvPr/>
        </p:nvSpPr>
        <p:spPr>
          <a:xfrm>
            <a:off x="323558" y="4642338"/>
            <a:ext cx="4825218" cy="1324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dirty="0"/>
              <a:t>MR. A. PAVENDHAN</a:t>
            </a:r>
            <a:endParaRPr lang="en-IN" b="1" dirty="0"/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dirty="0"/>
              <a:t>President, The Nature and Butterfly Society (TNBS) and members, Coimbatore Nature Society </a:t>
            </a:r>
            <a:endParaRPr lang="en-IN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776517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22CAF6-72D2-476E-8A5D-BBB5A44F6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516" y="652902"/>
            <a:ext cx="8567056" cy="842069"/>
          </a:xfrm>
        </p:spPr>
        <p:txBody>
          <a:bodyPr>
            <a:normAutofit fontScale="90000"/>
          </a:bodyPr>
          <a:lstStyle/>
          <a:p>
            <a:r>
              <a:rPr lang="en-US" dirty="0"/>
              <a:t>Gaps and Scope in Mammalian studies</a:t>
            </a:r>
            <a:r>
              <a:rPr lang="en-IN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IN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B25FFFA-EBAD-42FC-ADF2-2D78BE9D66BA}"/>
              </a:ext>
            </a:extLst>
          </p:cNvPr>
          <p:cNvSpPr/>
          <p:nvPr/>
        </p:nvSpPr>
        <p:spPr>
          <a:xfrm>
            <a:off x="838200" y="3150322"/>
            <a:ext cx="4843529" cy="1029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dirty="0"/>
              <a:t>Dr. B. Ramakrishnan, Assistant Professor, Department of Zoology and Wildlife Biology, Govt. Arts College, Udhagamandalam, Nilgiris.</a:t>
            </a:r>
            <a:endParaRPr lang="en-IN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="" xmlns:a16="http://schemas.microsoft.com/office/drawing/2014/main" id="{B382A2D6-3F92-40FE-A80C-2DD0D467A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1278" y="2506662"/>
            <a:ext cx="6550722" cy="4351338"/>
          </a:xfrm>
        </p:spPr>
      </p:pic>
    </p:spTree>
    <p:extLst>
      <p:ext uri="{BB962C8B-B14F-4D97-AF65-F5344CB8AC3E}">
        <p14:creationId xmlns:p14="http://schemas.microsoft.com/office/powerpoint/2010/main" xmlns="" val="3313081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8F875FE-B882-426E-A888-530A083134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946139" y="-1260696"/>
            <a:ext cx="6299722" cy="97254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24DFFC-7414-4D8F-8A88-8EE23F45D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6442" y="187814"/>
            <a:ext cx="4686549" cy="523770"/>
          </a:xfrm>
        </p:spPr>
        <p:txBody>
          <a:bodyPr>
            <a:normAutofit fontScale="90000"/>
          </a:bodyPr>
          <a:lstStyle/>
          <a:p>
            <a:r>
              <a:rPr lang="en-IN" dirty="0"/>
              <a:t>BROCHER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6184874-E3DE-45F1-8C67-5939F8B160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044705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15">
            <a:extLst>
              <a:ext uri="{FF2B5EF4-FFF2-40B4-BE49-F238E27FC236}">
                <a16:creationId xmlns="" xmlns:a16="http://schemas.microsoft.com/office/drawing/2014/main" id="{917A2AB5-E018-4D8E-804F-56E8774F2E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75603180"/>
              </p:ext>
            </p:extLst>
          </p:nvPr>
        </p:nvGraphicFramePr>
        <p:xfrm>
          <a:off x="422032" y="323556"/>
          <a:ext cx="11451100" cy="62961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1493">
                  <a:extLst>
                    <a:ext uri="{9D8B030D-6E8A-4147-A177-3AD203B41FA5}">
                      <a16:colId xmlns="" xmlns:a16="http://schemas.microsoft.com/office/drawing/2014/main" val="114432370"/>
                    </a:ext>
                  </a:extLst>
                </a:gridCol>
                <a:gridCol w="4008239">
                  <a:extLst>
                    <a:ext uri="{9D8B030D-6E8A-4147-A177-3AD203B41FA5}">
                      <a16:colId xmlns="" xmlns:a16="http://schemas.microsoft.com/office/drawing/2014/main" val="399543927"/>
                    </a:ext>
                  </a:extLst>
                </a:gridCol>
                <a:gridCol w="5901368">
                  <a:extLst>
                    <a:ext uri="{9D8B030D-6E8A-4147-A177-3AD203B41FA5}">
                      <a16:colId xmlns="" xmlns:a16="http://schemas.microsoft.com/office/drawing/2014/main" val="3920562123"/>
                    </a:ext>
                  </a:extLst>
                </a:gridCol>
              </a:tblGrid>
              <a:tr h="272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Time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Sessions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Resource Person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extLst>
                  <a:ext uri="{0D108BD9-81ED-4DB2-BD59-A6C34878D82A}">
                    <a16:rowId xmlns="" xmlns:a16="http://schemas.microsoft.com/office/drawing/2014/main" val="3588235724"/>
                  </a:ext>
                </a:extLst>
              </a:tr>
              <a:tr h="2920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09.30- 10.30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Inauguration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Thamizhthaai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Vaazhthu</a:t>
                      </a:r>
                      <a:r>
                        <a:rPr lang="en-US" sz="1400" dirty="0">
                          <a:effectLst/>
                        </a:rPr>
                        <a:t>, Lighting of </a:t>
                      </a:r>
                      <a:r>
                        <a:rPr lang="en-US" sz="1400" dirty="0" err="1">
                          <a:effectLst/>
                        </a:rPr>
                        <a:t>Kuthuvilakku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extLst>
                  <a:ext uri="{0D108BD9-81ED-4DB2-BD59-A6C34878D82A}">
                    <a16:rowId xmlns="" xmlns:a16="http://schemas.microsoft.com/office/drawing/2014/main" val="3681394238"/>
                  </a:ext>
                </a:extLst>
              </a:tr>
              <a:tr h="2666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Welcome Address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Dr. N. </a:t>
                      </a:r>
                      <a:r>
                        <a:rPr lang="en-US" sz="1400" dirty="0" err="1">
                          <a:effectLst/>
                        </a:rPr>
                        <a:t>Ezhilarasi</a:t>
                      </a:r>
                      <a:r>
                        <a:rPr lang="en-US" sz="1400" dirty="0">
                          <a:effectLst/>
                        </a:rPr>
                        <a:t>, M.Sc., M.Phil., Ph.D., Organizing Secretary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extLst>
                  <a:ext uri="{0D108BD9-81ED-4DB2-BD59-A6C34878D82A}">
                    <a16:rowId xmlns="" xmlns:a16="http://schemas.microsoft.com/office/drawing/2014/main" val="41859489"/>
                  </a:ext>
                </a:extLst>
              </a:tr>
              <a:tr h="3013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Keynote Address 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Dr. K. Sakthi Shree, HOD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extLst>
                  <a:ext uri="{0D108BD9-81ED-4DB2-BD59-A6C34878D82A}">
                    <a16:rowId xmlns="" xmlns:a16="http://schemas.microsoft.com/office/drawing/2014/main" val="2676207938"/>
                  </a:ext>
                </a:extLst>
              </a:tr>
              <a:tr h="2946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Presidential Address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The Principal, Government Arts College, Coimbatore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extLst>
                  <a:ext uri="{0D108BD9-81ED-4DB2-BD59-A6C34878D82A}">
                    <a16:rowId xmlns="" xmlns:a16="http://schemas.microsoft.com/office/drawing/2014/main" val="2745307978"/>
                  </a:ext>
                </a:extLst>
              </a:tr>
              <a:tr h="2806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Chief Guest Address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Mr. D. </a:t>
                      </a:r>
                      <a:r>
                        <a:rPr lang="en-US" sz="1400" dirty="0" err="1">
                          <a:effectLst/>
                        </a:rPr>
                        <a:t>Boominathan</a:t>
                      </a:r>
                      <a:r>
                        <a:rPr lang="en-US" sz="1400" dirty="0">
                          <a:effectLst/>
                        </a:rPr>
                        <a:t>, Landscape Coordinator, WWF, New Delhi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extLst>
                  <a:ext uri="{0D108BD9-81ED-4DB2-BD59-A6C34878D82A}">
                    <a16:rowId xmlns="" xmlns:a16="http://schemas.microsoft.com/office/drawing/2014/main" val="2032607860"/>
                  </a:ext>
                </a:extLst>
              </a:tr>
              <a:tr h="3538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Felicitation Address 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Mr. K. </a:t>
                      </a:r>
                      <a:r>
                        <a:rPr lang="en-US" sz="1400" dirty="0" err="1">
                          <a:effectLst/>
                        </a:rPr>
                        <a:t>Kalidasan</a:t>
                      </a:r>
                      <a:r>
                        <a:rPr lang="en-US" sz="1400" dirty="0">
                          <a:effectLst/>
                        </a:rPr>
                        <a:t>, President , OSAI Environmental Organization, Coimbatore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extLst>
                  <a:ext uri="{0D108BD9-81ED-4DB2-BD59-A6C34878D82A}">
                    <a16:rowId xmlns="" xmlns:a16="http://schemas.microsoft.com/office/drawing/2014/main" val="3958845155"/>
                  </a:ext>
                </a:extLst>
              </a:tr>
              <a:tr h="2666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10.30-10.45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Tea Break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extLst>
                  <a:ext uri="{0D108BD9-81ED-4DB2-BD59-A6C34878D82A}">
                    <a16:rowId xmlns="" xmlns:a16="http://schemas.microsoft.com/office/drawing/2014/main" val="2996439528"/>
                  </a:ext>
                </a:extLst>
              </a:tr>
              <a:tr h="2385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Technical Session – I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extLst>
                  <a:ext uri="{0D108BD9-81ED-4DB2-BD59-A6C34878D82A}">
                    <a16:rowId xmlns="" xmlns:a16="http://schemas.microsoft.com/office/drawing/2014/main" val="3440334832"/>
                  </a:ext>
                </a:extLst>
              </a:tr>
              <a:tr h="5059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10.45-11.30 pm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Mr. K. </a:t>
                      </a:r>
                      <a:r>
                        <a:rPr lang="en-US" sz="1400" dirty="0" err="1">
                          <a:effectLst/>
                        </a:rPr>
                        <a:t>Kalidasan</a:t>
                      </a:r>
                      <a:r>
                        <a:rPr lang="en-US" sz="1400" dirty="0">
                          <a:effectLst/>
                        </a:rPr>
                        <a:t>, President,</a:t>
                      </a:r>
                      <a:endParaRPr lang="en-IN" sz="1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OSAI, Coimbatore. 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Gaps and Scope in Environmental issues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extLst>
                  <a:ext uri="{0D108BD9-81ED-4DB2-BD59-A6C34878D82A}">
                    <a16:rowId xmlns="" xmlns:a16="http://schemas.microsoft.com/office/drawing/2014/main" val="3568373780"/>
                  </a:ext>
                </a:extLst>
              </a:tr>
              <a:tr h="4915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11.30-12.30</a:t>
                      </a:r>
                      <a:endParaRPr lang="en-IN" sz="1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Mr. A. Ajay Desai, Elephant Scientist, WWF, New Delhi.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Gaps and Scope in conservation issues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extLst>
                  <a:ext uri="{0D108BD9-81ED-4DB2-BD59-A6C34878D82A}">
                    <a16:rowId xmlns="" xmlns:a16="http://schemas.microsoft.com/office/drawing/2014/main" val="4201395989"/>
                  </a:ext>
                </a:extLst>
              </a:tr>
              <a:tr h="7447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12.15-1.00pm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Mr. A. </a:t>
                      </a:r>
                      <a:r>
                        <a:rPr lang="en-US" sz="1400" dirty="0" err="1">
                          <a:effectLst/>
                        </a:rPr>
                        <a:t>Pavendhan</a:t>
                      </a:r>
                      <a:endParaRPr lang="en-IN" sz="1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President, The Nature and Butterfly Society (TNBS) and members, Coimbatore Nature Society 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An introduction to Birds and Gaps &amp; opportunities in Ornithology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extLst>
                  <a:ext uri="{0D108BD9-81ED-4DB2-BD59-A6C34878D82A}">
                    <a16:rowId xmlns="" xmlns:a16="http://schemas.microsoft.com/office/drawing/2014/main" val="501282961"/>
                  </a:ext>
                </a:extLst>
              </a:tr>
              <a:tr h="2383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01.00 – 2  pm</a:t>
                      </a:r>
                      <a:endParaRPr lang="en-IN" sz="1400" dirty="0">
                        <a:effectLst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Lunch Break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extLst>
                  <a:ext uri="{0D108BD9-81ED-4DB2-BD59-A6C34878D82A}">
                    <a16:rowId xmlns="" xmlns:a16="http://schemas.microsoft.com/office/drawing/2014/main" val="3145507452"/>
                  </a:ext>
                </a:extLst>
              </a:tr>
              <a:tr h="2383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Technical Session – II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extLst>
                  <a:ext uri="{0D108BD9-81ED-4DB2-BD59-A6C34878D82A}">
                    <a16:rowId xmlns="" xmlns:a16="http://schemas.microsoft.com/office/drawing/2014/main" val="177312517"/>
                  </a:ext>
                </a:extLst>
              </a:tr>
              <a:tr h="7447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02.00-</a:t>
                      </a:r>
                      <a:endParaRPr lang="en-IN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02.45pm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Dr. B. Ramakrishnan, Assistant Professor, Department of Zoology and Wildlife Biology, Govt. Arts College, Udhagamandalam, Nilgiris.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Gaps and Scope in Mammalian studies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extLst>
                  <a:ext uri="{0D108BD9-81ED-4DB2-BD59-A6C34878D82A}">
                    <a16:rowId xmlns="" xmlns:a16="http://schemas.microsoft.com/office/drawing/2014/main" val="2168869576"/>
                  </a:ext>
                </a:extLst>
              </a:tr>
              <a:tr h="4915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2.45-3.30 pm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Mr. Peter Prem Chakravarthy</a:t>
                      </a:r>
                      <a:endParaRPr lang="en-IN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Biologist, ATR, Pollachi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Gaps and Scope in Big cats with special reference to Tiger  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extLst>
                  <a:ext uri="{0D108BD9-81ED-4DB2-BD59-A6C34878D82A}">
                    <a16:rowId xmlns="" xmlns:a16="http://schemas.microsoft.com/office/drawing/2014/main" val="2702823116"/>
                  </a:ext>
                </a:extLst>
              </a:tr>
              <a:tr h="2383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3.30-4.00pm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Valedictory Function</a:t>
                      </a:r>
                      <a:endParaRPr lang="en-IN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70" marR="38770" marT="0" marB="0"/>
                </a:tc>
                <a:extLst>
                  <a:ext uri="{0D108BD9-81ED-4DB2-BD59-A6C34878D82A}">
                    <a16:rowId xmlns="" xmlns:a16="http://schemas.microsoft.com/office/drawing/2014/main" val="328145465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1FC8FE9-BFFC-4F51-BA3D-F297A4021DF5}"/>
              </a:ext>
            </a:extLst>
          </p:cNvPr>
          <p:cNvSpPr txBox="1"/>
          <p:nvPr/>
        </p:nvSpPr>
        <p:spPr>
          <a:xfrm>
            <a:off x="4829907" y="0"/>
            <a:ext cx="2532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WORKSHOP SHEDULE</a:t>
            </a:r>
          </a:p>
        </p:txBody>
      </p:sp>
    </p:spTree>
    <p:extLst>
      <p:ext uri="{BB962C8B-B14F-4D97-AF65-F5344CB8AC3E}">
        <p14:creationId xmlns:p14="http://schemas.microsoft.com/office/powerpoint/2010/main" xmlns="" val="1443318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CF4AB6D-F861-459B-BE62-AC2EB0E81D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182" y="42203"/>
            <a:ext cx="10860258" cy="672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6516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CEAD8A-D148-4E36-BD4A-D2148E9DC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02" y="421396"/>
            <a:ext cx="3607191" cy="1379269"/>
          </a:xfrm>
        </p:spPr>
        <p:txBody>
          <a:bodyPr>
            <a:normAutofit fontScale="90000"/>
          </a:bodyPr>
          <a:lstStyle/>
          <a:p>
            <a:r>
              <a:rPr lang="en-IN" b="1" dirty="0">
                <a:solidFill>
                  <a:srgbClr val="FF0000"/>
                </a:solidFill>
              </a:rPr>
              <a:t>LIGHTING OF KUTHUVILAKU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3A77C729-2F54-488B-A242-F0BF4BE4A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40344"/>
            <a:ext cx="5640549" cy="3746335"/>
          </a:xfr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589CE72-CB7A-4FEB-82CC-B41A21F8C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1863" y="0"/>
            <a:ext cx="4700137" cy="31217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70AF812-8029-42CB-A92E-55558B2884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051545" y="1520455"/>
            <a:ext cx="6895458" cy="385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0446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2F45CA-760C-4C3E-AB8C-596000D6B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5A274190-9396-4E27-AD09-36C23D1FA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095078" y="1160367"/>
            <a:ext cx="6774577" cy="4499533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1A8E3DB-9DDA-4F7A-A52A-8E11F0EDD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596170" y="1172898"/>
            <a:ext cx="6774575" cy="44744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1860B60-EBDD-4163-B814-887B568971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543900" y="1131186"/>
            <a:ext cx="6736841" cy="44744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A29C2FC-4B74-4D49-8254-6768BF6569AA}"/>
              </a:ext>
            </a:extLst>
          </p:cNvPr>
          <p:cNvSpPr txBox="1"/>
          <p:nvPr/>
        </p:nvSpPr>
        <p:spPr>
          <a:xfrm>
            <a:off x="3746224" y="121157"/>
            <a:ext cx="3903802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800" b="1" dirty="0">
                <a:solidFill>
                  <a:srgbClr val="FFFF00"/>
                </a:solidFill>
              </a:rPr>
              <a:t>FELICITATING THE GUEST</a:t>
            </a:r>
          </a:p>
        </p:txBody>
      </p:sp>
    </p:spTree>
    <p:extLst>
      <p:ext uri="{BB962C8B-B14F-4D97-AF65-F5344CB8AC3E}">
        <p14:creationId xmlns:p14="http://schemas.microsoft.com/office/powerpoint/2010/main" xmlns="" val="1408102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67CA4E0-47B4-405B-B21B-3961B80FC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240306" y="1516857"/>
            <a:ext cx="6347111" cy="4215619"/>
          </a:xfr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C808016-8074-4FBC-9B29-1B90A3184E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326255" y="1560835"/>
            <a:ext cx="6381076" cy="40936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25E31D5-F462-450E-AFA7-355051B547BE}"/>
              </a:ext>
            </a:extLst>
          </p:cNvPr>
          <p:cNvSpPr/>
          <p:nvPr/>
        </p:nvSpPr>
        <p:spPr>
          <a:xfrm>
            <a:off x="4586067" y="-10553"/>
            <a:ext cx="37279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FF0000"/>
                </a:solidFill>
              </a:rPr>
              <a:t>FELICITATING THE GUEST</a:t>
            </a:r>
          </a:p>
        </p:txBody>
      </p:sp>
    </p:spTree>
    <p:extLst>
      <p:ext uri="{BB962C8B-B14F-4D97-AF65-F5344CB8AC3E}">
        <p14:creationId xmlns:p14="http://schemas.microsoft.com/office/powerpoint/2010/main" xmlns="" val="1284104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="" xmlns:a16="http://schemas.microsoft.com/office/drawing/2014/main" id="{39EC8A9E-8015-4405-8BD6-403FE58413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1620" y="2737529"/>
            <a:ext cx="6203855" cy="41204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DEF3B10-6752-440C-A723-564B85C67D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6011621" cy="39927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F0F3313-1A44-41A3-B6C4-9E67408F3742}"/>
              </a:ext>
            </a:extLst>
          </p:cNvPr>
          <p:cNvSpPr/>
          <p:nvPr/>
        </p:nvSpPr>
        <p:spPr>
          <a:xfrm>
            <a:off x="7181462" y="1036224"/>
            <a:ext cx="3481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FFFF00"/>
                </a:solidFill>
              </a:rPr>
              <a:t>FELICITATING THE GUEST</a:t>
            </a:r>
          </a:p>
        </p:txBody>
      </p:sp>
    </p:spTree>
    <p:extLst>
      <p:ext uri="{BB962C8B-B14F-4D97-AF65-F5344CB8AC3E}">
        <p14:creationId xmlns:p14="http://schemas.microsoft.com/office/powerpoint/2010/main" xmlns="" val="4157754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52B9C4-F51C-4B5F-AAC6-A520F2C9B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117" y="595238"/>
            <a:ext cx="2574523" cy="1484529"/>
          </a:xfrm>
        </p:spPr>
        <p:txBody>
          <a:bodyPr>
            <a:normAutofit/>
          </a:bodyPr>
          <a:lstStyle/>
          <a:p>
            <a:r>
              <a:rPr lang="en-IN" sz="2000" b="1" dirty="0">
                <a:solidFill>
                  <a:srgbClr val="FFFF00"/>
                </a:solidFill>
              </a:rPr>
              <a:t>WELCOME ADDRESS </a:t>
            </a:r>
            <a:br>
              <a:rPr lang="en-IN" sz="2000" b="1" dirty="0">
                <a:solidFill>
                  <a:srgbClr val="FFFF00"/>
                </a:solidFill>
              </a:rPr>
            </a:br>
            <a:r>
              <a:rPr lang="en-IN" sz="2000" b="1" dirty="0">
                <a:solidFill>
                  <a:srgbClr val="FFFF00"/>
                </a:solidFill>
              </a:rPr>
              <a:t>                 BY </a:t>
            </a:r>
            <a:br>
              <a:rPr lang="en-IN" sz="2000" b="1" dirty="0">
                <a:solidFill>
                  <a:srgbClr val="FFFF00"/>
                </a:solidFill>
              </a:rPr>
            </a:br>
            <a:r>
              <a:rPr lang="en-IN" sz="2000" b="1" dirty="0">
                <a:solidFill>
                  <a:srgbClr val="FFFF00"/>
                </a:solidFill>
              </a:rPr>
              <a:t>    DR. EZHILARASI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A82EB950-08FC-40A5-850D-0B50559CF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33960" y="1279940"/>
            <a:ext cx="6471324" cy="4298119"/>
          </a:xfr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DCC5698-A968-48A3-8432-033C52C852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692427" y="1323707"/>
            <a:ext cx="6471324" cy="4298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52C3F0B-1600-48E9-85C5-801DFBC50E6E}"/>
              </a:ext>
            </a:extLst>
          </p:cNvPr>
          <p:cNvSpPr txBox="1"/>
          <p:nvPr/>
        </p:nvSpPr>
        <p:spPr>
          <a:xfrm>
            <a:off x="4761644" y="4636765"/>
            <a:ext cx="2799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FF00"/>
                </a:solidFill>
              </a:rPr>
              <a:t>KEY NOTE ADDRESS</a:t>
            </a:r>
          </a:p>
          <a:p>
            <a:r>
              <a:rPr lang="en-IN" sz="2000" b="1" dirty="0">
                <a:solidFill>
                  <a:srgbClr val="FFFF00"/>
                </a:solidFill>
              </a:rPr>
              <a:t>                        BY</a:t>
            </a:r>
          </a:p>
          <a:p>
            <a:r>
              <a:rPr lang="en-IN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>
                <a:solidFill>
                  <a:srgbClr val="FFFF00"/>
                </a:solidFill>
              </a:rPr>
              <a:t>Dr. K. Sakthi Shree, HOD</a:t>
            </a:r>
            <a:r>
              <a:rPr lang="en-IN" sz="2000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="" xmlns:a16="http://schemas.microsoft.com/office/drawing/2014/main" id="{5D09AF3F-D0BE-49F0-B3F5-AC9DD88D5F45}"/>
              </a:ext>
            </a:extLst>
          </p:cNvPr>
          <p:cNvSpPr/>
          <p:nvPr/>
        </p:nvSpPr>
        <p:spPr>
          <a:xfrm rot="10800000">
            <a:off x="4761644" y="1215498"/>
            <a:ext cx="598792" cy="244012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="" xmlns:a16="http://schemas.microsoft.com/office/drawing/2014/main" id="{D49B67E5-CEBF-443A-9283-0A21821B09EA}"/>
              </a:ext>
            </a:extLst>
          </p:cNvPr>
          <p:cNvSpPr/>
          <p:nvPr/>
        </p:nvSpPr>
        <p:spPr>
          <a:xfrm>
            <a:off x="6623628" y="4978400"/>
            <a:ext cx="531915" cy="261346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3009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393</Words>
  <Application>Microsoft Office PowerPoint</Application>
  <PresentationFormat>Custom</PresentationFormat>
  <Paragraphs>93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NATIONAL LEVEL WORKSHOP ON  ADVANCED RESEARCH STUDIES IN LIFE SCIENCE – GAPS AND SCOPE</vt:lpstr>
      <vt:lpstr>BROCHER</vt:lpstr>
      <vt:lpstr>Slide 3</vt:lpstr>
      <vt:lpstr>Slide 4</vt:lpstr>
      <vt:lpstr>LIGHTING OF KUTHUVILAKU</vt:lpstr>
      <vt:lpstr>Slide 6</vt:lpstr>
      <vt:lpstr>Slide 7</vt:lpstr>
      <vt:lpstr>Slide 8</vt:lpstr>
      <vt:lpstr>WELCOME ADDRESS                   BY      DR. EZHILARASI</vt:lpstr>
      <vt:lpstr>PRESEIDENCIAL ADDRES BY PRINCIPAL </vt:lpstr>
      <vt:lpstr>MASTER OF CEREMONY</vt:lpstr>
      <vt:lpstr>Gaps and Scope in Environmental issues </vt:lpstr>
      <vt:lpstr>Gaps and Scope in conservation issues </vt:lpstr>
      <vt:lpstr>Slide 14</vt:lpstr>
      <vt:lpstr>Gaps and Scope in Mammalian studies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Windows User</cp:lastModifiedBy>
  <cp:revision>24</cp:revision>
  <dcterms:created xsi:type="dcterms:W3CDTF">2019-07-31T04:57:19Z</dcterms:created>
  <dcterms:modified xsi:type="dcterms:W3CDTF">2019-08-13T05:01:54Z</dcterms:modified>
</cp:coreProperties>
</file>